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35FAE9-DED8-45DD-B62A-737E3B457051}">
  <a:tblStyle styleId="{6B35FAE9-DED8-45DD-B62A-737E3B457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509d66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d509d66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d75b7939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d75b7939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d509d66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d509d66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d75b7939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d75b7939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75b7939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d75b7939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between random forest and 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Greater </a:t>
            </a:r>
            <a:r>
              <a:rPr lang="en"/>
              <a:t>variance</a:t>
            </a:r>
            <a:r>
              <a:rPr lang="en"/>
              <a:t> in weighting for random forest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509d6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d509d6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75b79394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75b7939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Unsophisticated medical data set: </a:t>
            </a: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Laboratory</a:t>
            </a: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results as well as health history and physical results would provide significantly more useful data, legal and ethical obligations depending on deployment. </a:t>
            </a:r>
            <a:endParaRPr sz="12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Machine learning: Would need to talk to healthcare scientists regarding weighting, training parameters. </a:t>
            </a:r>
            <a:endParaRPr sz="12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509d669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509d669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d509d669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d509d669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d75b7939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d75b7939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sided heart failure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d509d66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d509d66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d509d66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d509d66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d359db16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d359db16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509d6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d509d6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Vascular compliance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Peripheral resistance and left sided heart failure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pressure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gif"/><Relationship Id="rId6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244819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PredictiveAnalytics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Machine Learning in Health Care</a:t>
            </a:r>
            <a:endParaRPr sz="25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536427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Data Analytics Final Project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81000" y="419397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Ryan Worm and Darren LeFort</a:t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90525" y="3869802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Toronto Continuing Education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F1 accuracy scores</a:t>
            </a:r>
            <a:endParaRPr sz="2300"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			0.96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Decision Tree			0.91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K-Nearest Neighbors		0.73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Logistic </a:t>
            </a:r>
            <a:r>
              <a:rPr lang="en"/>
              <a:t>Regression			0.70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Support Vector			0.69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500" y="1352725"/>
            <a:ext cx="5697975" cy="26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0" y="1465800"/>
            <a:ext cx="3248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 Attributes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Systolic blood pressure:    .174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Age:				     .165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BMI: 			  	     .150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Total Cholesterol:	     .135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Glucose:			     .126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875" y="797588"/>
            <a:ext cx="5590801" cy="354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vs Decision Tree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 </a:t>
            </a:r>
            <a:r>
              <a:rPr lang="en"/>
              <a:t>(Random Forest)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Systolic blood pressure:		.174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Age:						.165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BMI: 			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Cholesterol:			.135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Glucose:					.1</a:t>
            </a:r>
            <a:r>
              <a:rPr lang="en"/>
              <a:t>26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 (Decision Tree)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Systolic blood pressure:		.166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Age:						.164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BMI: 			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Cholesterol:			.150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Glucose:					.138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- Opportunities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Health Care Professionals: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Treatment plan design and forecasting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Streamlining family medicine, outreach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Patient compliance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 Public: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Education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Dieting and fitness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Games (Ring fit, Wii Fit)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3609975"/>
            <a:ext cx="1172200" cy="1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175" y="3930873"/>
            <a:ext cx="1962275" cy="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725" y="3512912"/>
            <a:ext cx="1172200" cy="136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200" y="3418413"/>
            <a:ext cx="1555350" cy="15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Project </a:t>
            </a: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600"/>
          </a:p>
        </p:txBody>
      </p:sp>
      <p:cxnSp>
        <p:nvCxnSpPr>
          <p:cNvPr id="175" name="Google Shape;175;p28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" name="Google Shape;176;p28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Search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Brainstorming ideas with available sources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9" name="Google Shape;179;p28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Selection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Cardiovascular Disease data set chosen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1" name="Google Shape;181;p28"/>
          <p:cNvCxnSpPr/>
          <p:nvPr/>
        </p:nvCxnSpPr>
        <p:spPr>
          <a:xfrm rot="10800000">
            <a:off x="3560700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2" name="Google Shape;182;p28"/>
          <p:cNvSpPr txBox="1"/>
          <p:nvPr>
            <p:ph type="title"/>
          </p:nvPr>
        </p:nvSpPr>
        <p:spPr>
          <a:xfrm>
            <a:off x="3599587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Cleaning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599573" y="2285925"/>
            <a:ext cx="2039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Jupyter Notebook (python) utilized to format data.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4" name="Google Shape;184;p28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5" name="Google Shape;185;p28"/>
          <p:cNvSpPr txBox="1"/>
          <p:nvPr>
            <p:ph type="title"/>
          </p:nvPr>
        </p:nvSpPr>
        <p:spPr>
          <a:xfrm>
            <a:off x="5004525" y="3970925"/>
            <a:ext cx="207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Machine Learning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trained and tested.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7" name="Google Shape;187;p28"/>
          <p:cNvCxnSpPr/>
          <p:nvPr/>
        </p:nvCxnSpPr>
        <p:spPr>
          <a:xfrm rot="10800000">
            <a:off x="6387431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8" name="Google Shape;188;p28"/>
          <p:cNvSpPr txBox="1"/>
          <p:nvPr>
            <p:ph type="title"/>
          </p:nvPr>
        </p:nvSpPr>
        <p:spPr>
          <a:xfrm>
            <a:off x="6472062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6472047" y="2285925"/>
            <a:ext cx="2222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 page intake form and results page developed.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90" name="Google Shape;190;p2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{6B35FAE9-DED8-45DD-B62A-737E3B457051}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1" name="Google Shape;191;p28"/>
          <p:cNvCxnSpPr/>
          <p:nvPr/>
        </p:nvCxnSpPr>
        <p:spPr>
          <a:xfrm>
            <a:off x="779127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2" name="Google Shape;192;p28"/>
          <p:cNvSpPr txBox="1"/>
          <p:nvPr>
            <p:ph type="title"/>
          </p:nvPr>
        </p:nvSpPr>
        <p:spPr>
          <a:xfrm>
            <a:off x="7923950" y="3974200"/>
            <a:ext cx="1167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Deploy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Project Limitations</a:t>
            </a:r>
            <a:endParaRPr i="1" sz="1600"/>
          </a:p>
        </p:txBody>
      </p:sp>
      <p:cxnSp>
        <p:nvCxnSpPr>
          <p:cNvPr id="198" name="Google Shape;198;p29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9" name="Google Shape;199;p29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Search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Prohibitive data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2" name="Google Shape;202;p29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Selection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Unsophisticated medical data set, cohort not specified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4" name="Google Shape;204;p29"/>
          <p:cNvCxnSpPr/>
          <p:nvPr/>
        </p:nvCxnSpPr>
        <p:spPr>
          <a:xfrm rot="10800000">
            <a:off x="3560700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5" name="Google Shape;205;p29"/>
          <p:cNvSpPr txBox="1"/>
          <p:nvPr>
            <p:ph type="title"/>
          </p:nvPr>
        </p:nvSpPr>
        <p:spPr>
          <a:xfrm>
            <a:off x="3599587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Cleaning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6" name="Google Shape;206;p29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7" name="Google Shape;207;p29"/>
          <p:cNvSpPr txBox="1"/>
          <p:nvPr>
            <p:ph type="title"/>
          </p:nvPr>
        </p:nvSpPr>
        <p:spPr>
          <a:xfrm>
            <a:off x="5004525" y="3970925"/>
            <a:ext cx="207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Machine Learning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Overtraining threshold - Industry standards?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9" name="Google Shape;209;p29"/>
          <p:cNvCxnSpPr/>
          <p:nvPr/>
        </p:nvCxnSpPr>
        <p:spPr>
          <a:xfrm rot="10800000">
            <a:off x="6387431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0" name="Google Shape;210;p29"/>
          <p:cNvSpPr txBox="1"/>
          <p:nvPr>
            <p:ph type="title"/>
          </p:nvPr>
        </p:nvSpPr>
        <p:spPr>
          <a:xfrm>
            <a:off x="6472062" y="19997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211" name="Google Shape;211;p29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{6B35FAE9-DED8-45DD-B62A-737E3B457051}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Step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12" name="Google Shape;212;p29"/>
          <p:cNvCxnSpPr/>
          <p:nvPr/>
        </p:nvCxnSpPr>
        <p:spPr>
          <a:xfrm>
            <a:off x="779127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3" name="Google Shape;213;p29"/>
          <p:cNvSpPr txBox="1"/>
          <p:nvPr>
            <p:ph type="title"/>
          </p:nvPr>
        </p:nvSpPr>
        <p:spPr>
          <a:xfrm>
            <a:off x="7923950" y="3974200"/>
            <a:ext cx="1167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Deploy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-2247"/>
            <a:ext cx="9143999" cy="5145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7116575" y="4747750"/>
            <a:ext cx="1886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Image: edmonton.ctvnews.ca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problem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ICU capacity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Infection and mortality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Pharmaceutical shortages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Treatment delays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Psychological burnout &amp; PTSD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3704775" y="1018925"/>
            <a:ext cx="38088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3289575" y="0"/>
            <a:ext cx="5854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Feeding the problem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disease: number one killer worldwide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31% of all death </a:t>
            </a:r>
            <a:r>
              <a:rPr lang="en"/>
              <a:t>(17.9 million annually)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Heart disease prediction is one of the most important subjects in </a:t>
            </a:r>
            <a:r>
              <a:rPr lang="en"/>
              <a:t>healthcare</a:t>
            </a:r>
            <a:r>
              <a:rPr lang="en"/>
              <a:t> analytics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Multisystem inflammatory disease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 term implications of COVID-19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704775" y="1018925"/>
            <a:ext cx="38088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072" y="205853"/>
            <a:ext cx="4219550" cy="46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13148" y="4790822"/>
            <a:ext cx="48504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https://afludiary.blogspot.com/2020/08/j-neurology-covid-19-as-potential-risk.html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 amt="37000"/>
          </a:blip>
          <a:srcRect b="6971" l="0" r="0" t="6962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331650" y="410875"/>
            <a:ext cx="8480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Annual cost of heart disease </a:t>
            </a:r>
            <a:endParaRPr sz="4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00" y="2881900"/>
            <a:ext cx="1681276" cy="1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$21.2 billion</a:t>
            </a:r>
            <a:endParaRPr/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direct (medical) and indirect (lost earnings)</a:t>
            </a:r>
            <a:endParaRPr/>
          </a:p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Hypertension is responsible for $273 million in Ontario alone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6" name="Google Shape;106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</a:rPr>
              <a:t>Predictive Analytics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946575" y="1141625"/>
            <a:ext cx="3837000" cy="33369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To help unburden the load machine learning can be used to help identify high risk patients such as those who are at risk of developing heart disease.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Early intervention helps improve outcomes without needing to more expensive emergency treatments.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490250" y="488250"/>
            <a:ext cx="8480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Focusing on data to proactively improve real life health implications.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Framington Heart Study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Pioneer study in </a:t>
            </a:r>
            <a:r>
              <a:rPr lang="en"/>
              <a:t>cardiovascular</a:t>
            </a:r>
            <a:r>
              <a:rPr lang="en"/>
              <a:t> pathophysiology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Ongoing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Multiple generations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Expanded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262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84553" y="3474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CHD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Risk Factors: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Environmental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Sex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Lifestyle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00" y="717525"/>
            <a:ext cx="4481500" cy="37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